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7" r:id="rId3"/>
    <p:sldId id="257" r:id="rId4"/>
    <p:sldId id="274" r:id="rId5"/>
    <p:sldId id="258" r:id="rId6"/>
    <p:sldId id="275" r:id="rId7"/>
    <p:sldId id="298" r:id="rId8"/>
    <p:sldId id="259" r:id="rId9"/>
    <p:sldId id="276" r:id="rId10"/>
    <p:sldId id="277" r:id="rId11"/>
    <p:sldId id="299" r:id="rId12"/>
    <p:sldId id="278" r:id="rId13"/>
    <p:sldId id="279" r:id="rId14"/>
    <p:sldId id="271" r:id="rId15"/>
    <p:sldId id="280" r:id="rId16"/>
    <p:sldId id="272" r:id="rId17"/>
    <p:sldId id="273" r:id="rId18"/>
    <p:sldId id="289" r:id="rId19"/>
    <p:sldId id="290" r:id="rId20"/>
    <p:sldId id="291" r:id="rId21"/>
    <p:sldId id="292" r:id="rId22"/>
    <p:sldId id="287" r:id="rId23"/>
    <p:sldId id="281" r:id="rId24"/>
    <p:sldId id="300" r:id="rId25"/>
    <p:sldId id="282" r:id="rId26"/>
    <p:sldId id="283" r:id="rId27"/>
    <p:sldId id="284" r:id="rId28"/>
    <p:sldId id="285" r:id="rId29"/>
    <p:sldId id="286" r:id="rId30"/>
    <p:sldId id="301" r:id="rId31"/>
    <p:sldId id="302" r:id="rId32"/>
    <p:sldId id="303" r:id="rId33"/>
    <p:sldId id="288" r:id="rId34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96427-D7E3-48FC-BA78-66D9DC1CB0FB}" type="datetimeFigureOut">
              <a:rPr lang="nl-NL"/>
              <a:pPr>
                <a:defRPr/>
              </a:pPr>
              <a:t>29-3-2020</a:t>
            </a:fld>
            <a:endParaRPr lang="nl-NL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F6A4-12A2-48CA-B3F6-F27AF0099F3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004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A66EC-3A32-4029-B084-A5A9EE65DEC7}" type="datetimeFigureOut">
              <a:rPr lang="nl-NL"/>
              <a:pPr>
                <a:defRPr/>
              </a:pPr>
              <a:t>29-3-2020</a:t>
            </a:fld>
            <a:endParaRPr lang="nl-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E972-ADE3-45BB-B8FB-CDE71926B37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59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968CD-5C47-41BC-833D-C16638D46401}" type="datetimeFigureOut">
              <a:rPr lang="nl-NL"/>
              <a:pPr>
                <a:defRPr/>
              </a:pPr>
              <a:t>29-3-2020</a:t>
            </a:fld>
            <a:endParaRPr lang="nl-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10D28-E8C9-4ECF-B2BD-86A70ACFD2B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70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2B313-28BF-4CE9-B873-638E3F1BB50E}" type="datetimeFigureOut">
              <a:rPr lang="nl-NL"/>
              <a:pPr>
                <a:defRPr/>
              </a:pPr>
              <a:t>29-3-2020</a:t>
            </a:fld>
            <a:endParaRPr lang="nl-NL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10310-1272-4CCA-A0D4-CD816B1B627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84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46793-1770-4587-BF2D-C99CF948ACD7}" type="datetimeFigureOut">
              <a:rPr lang="nl-NL"/>
              <a:pPr>
                <a:defRPr/>
              </a:pPr>
              <a:t>29-3-2020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65773-98AA-4353-9F4D-AAFD6933797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327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5C97-31AE-4495-9568-F2AA1D88D4C2}" type="datetimeFigureOut">
              <a:rPr lang="nl-NL"/>
              <a:pPr>
                <a:defRPr/>
              </a:pPr>
              <a:t>29-3-2020</a:t>
            </a:fld>
            <a:endParaRPr lang="nl-NL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102F4-003E-44E5-B4C4-5F5472F2A51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039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4A39C-C1F9-4905-BCD3-DA2C7AC98E79}" type="datetimeFigureOut">
              <a:rPr lang="nl-NL"/>
              <a:pPr>
                <a:defRPr/>
              </a:pPr>
              <a:t>29-3-2020</a:t>
            </a:fld>
            <a:endParaRPr lang="nl-NL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6278E-1864-45C3-9FDD-81A3029C93A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659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11E5C-A545-4600-B482-3A230270DD4E}" type="datetimeFigureOut">
              <a:rPr lang="nl-NL"/>
              <a:pPr>
                <a:defRPr/>
              </a:pPr>
              <a:t>29-3-2020</a:t>
            </a:fld>
            <a:endParaRPr lang="nl-NL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71235-FC30-4736-B1D1-9EC5ECC2542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908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3A204-0262-4739-88B8-E519FE830B72}" type="datetimeFigureOut">
              <a:rPr lang="nl-NL"/>
              <a:pPr>
                <a:defRPr/>
              </a:pPr>
              <a:t>29-3-2020</a:t>
            </a:fld>
            <a:endParaRPr lang="nl-NL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D84FB-6A24-45D7-A9B2-0BDAE4B5471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7922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C0A19-8A3B-43EF-BB3D-C0BDE6E9E321}" type="datetimeFigureOut">
              <a:rPr lang="nl-NL"/>
              <a:pPr>
                <a:defRPr/>
              </a:pPr>
              <a:t>29-3-2020</a:t>
            </a:fld>
            <a:endParaRPr lang="nl-NL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C34D-1532-43C8-8CF2-B602B86E6FC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28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B9286-AB03-4DBF-9ACA-39F5E094C623}" type="datetimeFigureOut">
              <a:rPr lang="nl-NL"/>
              <a:pPr>
                <a:defRPr/>
              </a:pPr>
              <a:t>29-3-2020</a:t>
            </a:fld>
            <a:endParaRPr lang="nl-N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1F5BC-BCAA-42F8-ABFC-6B9D0D9E4C1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781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BF3CBD-A39F-459B-9076-F8AEDDA28661}" type="datetimeFigureOut">
              <a:rPr lang="nl-NL"/>
              <a:pPr>
                <a:defRPr/>
              </a:pPr>
              <a:t>29-3-2020</a:t>
            </a:fld>
            <a:endParaRPr lang="nl-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44C184-825F-4F90-B657-29B0A4BADF3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29" r:id="rId2"/>
    <p:sldLayoutId id="2147483838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9" r:id="rId9"/>
    <p:sldLayoutId id="2147483835" r:id="rId10"/>
    <p:sldLayoutId id="21474838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Trillingen en Cirkelbewegingen </a:t>
            </a:r>
          </a:p>
        </p:txBody>
      </p:sp>
      <p:sp>
        <p:nvSpPr>
          <p:cNvPr id="5123" name="Ondertitel 2"/>
          <p:cNvSpPr>
            <a:spLocks noGrp="1"/>
          </p:cNvSpPr>
          <p:nvPr>
            <p:ph type="subTitle" idx="1"/>
          </p:nvPr>
        </p:nvSpPr>
        <p:spPr>
          <a:xfrm>
            <a:off x="2057400" y="3860801"/>
            <a:ext cx="7854950" cy="1120775"/>
          </a:xfrm>
        </p:spPr>
        <p:txBody>
          <a:bodyPr/>
          <a:lstStyle/>
          <a:p>
            <a:pPr marR="0" algn="l" eaLnBrk="1" hangingPunct="1"/>
            <a:r>
              <a:rPr lang="nl-NL" dirty="0"/>
              <a:t>Havo 4: hoofdstuk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opdrachten 22 t/m 30 </a:t>
            </a:r>
            <a:r>
              <a:rPr lang="nl-NL" i="1" dirty="0"/>
              <a:t>of 28 t/m 33</a:t>
            </a:r>
          </a:p>
        </p:txBody>
      </p:sp>
    </p:spTree>
    <p:extLst>
      <p:ext uri="{BB962C8B-B14F-4D97-AF65-F5344CB8AC3E}">
        <p14:creationId xmlns:p14="http://schemas.microsoft.com/office/powerpoint/2010/main" val="187228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4.3 Demping en resonantie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verklaren waarom voorwerpen soms resoneren met gedwongen trillingen van buitenaf</a:t>
            </a:r>
          </a:p>
          <a:p>
            <a:pPr lvl="1"/>
            <a:r>
              <a:rPr lang="nl-NL" dirty="0"/>
              <a:t>in grafieken het verschijnsel demping herkennen</a:t>
            </a:r>
          </a:p>
          <a:p>
            <a:pPr lvl="1"/>
            <a:r>
              <a:rPr lang="nl-NL" dirty="0"/>
              <a:t>een voorbeeld geven van schadelijke resonantie en van nuttige resonantie</a:t>
            </a:r>
          </a:p>
          <a:p>
            <a:pPr lvl="1"/>
            <a:r>
              <a:rPr lang="nl-NL" dirty="0"/>
              <a:t>aan de hand van krachten die bij een trilling optreden, bepalen of een trilling harmonisch is</a:t>
            </a:r>
          </a:p>
          <a:p>
            <a:pPr lvl="1"/>
            <a:r>
              <a:rPr lang="nl-NL" dirty="0"/>
              <a:t>rekenen aan een massa-veer-systeem</a:t>
            </a:r>
          </a:p>
        </p:txBody>
      </p:sp>
    </p:spTree>
    <p:extLst>
      <p:ext uri="{BB962C8B-B14F-4D97-AF65-F5344CB8AC3E}">
        <p14:creationId xmlns:p14="http://schemas.microsoft.com/office/powerpoint/2010/main" val="4122282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Eigenfrequentie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198368" cy="4389437"/>
          </a:xfrm>
        </p:spPr>
        <p:txBody>
          <a:bodyPr/>
          <a:lstStyle/>
          <a:p>
            <a:r>
              <a:rPr lang="nl-NL" dirty="0"/>
              <a:t>De frequentie waarmee een voorwerp van nature trilt noem je de eigen- of resonantiefrequentie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Sommige voorwerpen hebben verschillende eigenfrequenties</a:t>
            </a:r>
          </a:p>
          <a:p>
            <a:endParaRPr lang="nl-NL" dirty="0"/>
          </a:p>
        </p:txBody>
      </p:sp>
      <p:pic>
        <p:nvPicPr>
          <p:cNvPr id="4" name="Picture 2" descr="http://www.acs.psu.edu/drussell/Demos/string/mod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438772"/>
            <a:ext cx="4551511" cy="45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ath.la.asu.edu/~kawski/MAPLE/274/images/pendulum5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412776"/>
            <a:ext cx="2051993" cy="205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2/25/Animated-mass-spri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464" y="1132309"/>
            <a:ext cx="1524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345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Demping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6134472" cy="4389437"/>
          </a:xfrm>
        </p:spPr>
        <p:txBody>
          <a:bodyPr/>
          <a:lstStyle/>
          <a:p>
            <a:r>
              <a:rPr lang="nl-NL" dirty="0"/>
              <a:t>Door energieverlies wordt de amplitude kleiner, de frequentie blijft wel gelijk</a:t>
            </a:r>
          </a:p>
          <a:p>
            <a:endParaRPr lang="nl-NL" dirty="0"/>
          </a:p>
          <a:p>
            <a:r>
              <a:rPr lang="nl-NL" dirty="0"/>
              <a:t>Strikt genomen is dit geen periodieke beweging meer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52" y="1726869"/>
            <a:ext cx="3647431" cy="24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75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Resonantie = meetrillen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Het kost weinig moeite een harmonisch trillend systeem met zijn eigen frequentie te laten bewegen</a:t>
            </a:r>
          </a:p>
          <a:p>
            <a:r>
              <a:rPr lang="nl-NL" dirty="0"/>
              <a:t>Je kunt de amplitude vergroten door een klein beetje energie toe te voeren met juist die frequentie.</a:t>
            </a:r>
          </a:p>
          <a:p>
            <a:r>
              <a:rPr lang="nl-NL" dirty="0"/>
              <a:t>voorbeelden:</a:t>
            </a:r>
          </a:p>
          <a:p>
            <a:pPr marL="393700" lvl="1" indent="0">
              <a:buNone/>
            </a:pPr>
            <a:endParaRPr lang="nl-NL" dirty="0"/>
          </a:p>
          <a:p>
            <a:pPr marL="393700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1621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Twee stemvorken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1988840"/>
            <a:ext cx="10972800" cy="4389437"/>
          </a:xfrm>
        </p:spPr>
        <p:txBody>
          <a:bodyPr/>
          <a:lstStyle/>
          <a:p>
            <a:r>
              <a:rPr lang="nl-NL" dirty="0"/>
              <a:t>Alleen als de frequentie precies gelijk zijn treedt resonantie op</a:t>
            </a:r>
          </a:p>
        </p:txBody>
      </p:sp>
      <p:pic>
        <p:nvPicPr>
          <p:cNvPr id="1026" name="Picture 2" descr="resonerende-stemvorken.png (727×23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140968"/>
            <a:ext cx="69246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693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Glas breken</a:t>
            </a:r>
          </a:p>
        </p:txBody>
      </p:sp>
      <p:pic>
        <p:nvPicPr>
          <p:cNvPr id="4" name="MB - breaking glas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9776" y="980728"/>
            <a:ext cx="6840760" cy="5130106"/>
          </a:xfrm>
        </p:spPr>
      </p:pic>
    </p:spTree>
    <p:extLst>
      <p:ext uri="{BB962C8B-B14F-4D97-AF65-F5344CB8AC3E}">
        <p14:creationId xmlns:p14="http://schemas.microsoft.com/office/powerpoint/2010/main" val="309259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3614192" cy="2796158"/>
          </a:xfrm>
        </p:spPr>
        <p:txBody>
          <a:bodyPr/>
          <a:lstStyle/>
          <a:p>
            <a:r>
              <a:rPr lang="nl-NL" dirty="0"/>
              <a:t>Tacoma </a:t>
            </a:r>
            <a:r>
              <a:rPr lang="nl-NL" dirty="0" err="1"/>
              <a:t>Narrows</a:t>
            </a:r>
            <a:r>
              <a:rPr lang="nl-NL" dirty="0"/>
              <a:t> Bridge</a:t>
            </a:r>
          </a:p>
        </p:txBody>
      </p:sp>
      <p:pic>
        <p:nvPicPr>
          <p:cNvPr id="4" name="Tacoma Narrows Bridge Collapse 'Gallopin' Gertie'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9696" y="702730"/>
            <a:ext cx="7416824" cy="5562115"/>
          </a:xfrm>
        </p:spPr>
      </p:pic>
    </p:spTree>
    <p:extLst>
      <p:ext uri="{BB962C8B-B14F-4D97-AF65-F5344CB8AC3E}">
        <p14:creationId xmlns:p14="http://schemas.microsoft.com/office/powerpoint/2010/main" val="84225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Massa-veer-systeem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8396808" cy="4389437"/>
              </a:xfrm>
            </p:spPr>
            <p:txBody>
              <a:bodyPr/>
              <a:lstStyle/>
              <a:p>
                <a:r>
                  <a:rPr lang="nl-NL" dirty="0"/>
                  <a:t>veerkracht</a:t>
                </a:r>
                <a:r>
                  <a:rPr lang="nl-NL" i="1" dirty="0"/>
                  <a:t> </a:t>
                </a:r>
                <a:r>
                  <a:rPr lang="nl-NL" i="1" dirty="0" err="1"/>
                  <a:t>F</a:t>
                </a:r>
                <a:r>
                  <a:rPr lang="nl-NL" baseline="-25000" dirty="0" err="1"/>
                  <a:t>v</a:t>
                </a:r>
                <a:r>
                  <a:rPr lang="nl-NL" dirty="0"/>
                  <a:t> = </a:t>
                </a:r>
                <a:r>
                  <a:rPr lang="nl-NL" i="1" dirty="0"/>
                  <a:t>Cu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terugwerkende kracht is evenredig met de uitwijking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nl-NL" dirty="0"/>
                  <a:t>geldt voor alle harmonische trillingen</a:t>
                </a:r>
              </a:p>
              <a:p>
                <a:endParaRPr lang="nl-NL" dirty="0"/>
              </a:p>
              <a:p>
                <a:r>
                  <a:rPr lang="nl-NL" dirty="0"/>
                  <a:t>veerenergie wordt omgezet in bewegingsenergie en omgekeerd</a:t>
                </a:r>
              </a:p>
              <a:p>
                <a:endParaRPr lang="nl-NL" dirty="0"/>
              </a:p>
              <a:p>
                <a:r>
                  <a:rPr lang="nl-NL" dirty="0"/>
                  <a:t>voor de trillingstijd geldt:</a:t>
                </a:r>
              </a:p>
              <a:p>
                <a:pPr marL="895350" lvl="1" indent="-50165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nl-NL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nl-NL" i="1">
                          <a:latin typeface="Cambria Math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i="1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dirty="0"/>
              </a:p>
              <a:p>
                <a:pPr marL="0" indent="0">
                  <a:buNone/>
                </a:pPr>
                <a:endParaRPr lang="nl-NL" baseline="-25000" dirty="0"/>
              </a:p>
            </p:txBody>
          </p:sp>
        </mc:Choice>
        <mc:Fallback xmlns="">
          <p:sp>
            <p:nvSpPr>
              <p:cNvPr id="1024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8396808" cy="4389437"/>
              </a:xfrm>
              <a:blipFill rotWithShape="0">
                <a:blip r:embed="rId2"/>
                <a:stretch>
                  <a:fillRect l="-871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https://upload.wikimedia.org/wikipedia/commons/2/25/Animated-mass-spr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1132309"/>
            <a:ext cx="2204120" cy="440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429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6494512" cy="4389437"/>
              </a:xfrm>
            </p:spPr>
            <p:txBody>
              <a:bodyPr/>
              <a:lstStyle/>
              <a:p>
                <a:r>
                  <a:rPr lang="nl-NL" dirty="0"/>
                  <a:t>Gegeven:</a:t>
                </a:r>
              </a:p>
              <a:p>
                <a:pPr lvl="1"/>
                <a:r>
                  <a:rPr lang="nl-NL" i="1" dirty="0"/>
                  <a:t>m </a:t>
                </a:r>
                <a:r>
                  <a:rPr lang="nl-NL" dirty="0"/>
                  <a:t>= 200 g</a:t>
                </a:r>
              </a:p>
              <a:p>
                <a:pPr lvl="1"/>
                <a:r>
                  <a:rPr lang="nl-NL" i="1" dirty="0"/>
                  <a:t>C</a:t>
                </a:r>
                <a:r>
                  <a:rPr lang="nl-NL" dirty="0"/>
                  <a:t> = 12 N/m</a:t>
                </a:r>
              </a:p>
              <a:p>
                <a:endParaRPr lang="nl-NL" dirty="0"/>
              </a:p>
              <a:p>
                <a:r>
                  <a:rPr lang="nl-NL" dirty="0"/>
                  <a:t>Bereken </a:t>
                </a:r>
                <a:r>
                  <a:rPr lang="nl-NL" i="1" dirty="0"/>
                  <a:t>T</a:t>
                </a:r>
              </a:p>
              <a:p>
                <a:pPr marL="0" indent="0">
                  <a:buNone/>
                </a:pPr>
                <a:endParaRPr lang="nl-NL" i="1" dirty="0">
                  <a:latin typeface="Cambria Math"/>
                  <a:ea typeface="Cambria Math"/>
                </a:endParaRPr>
              </a:p>
              <a:p>
                <a:pPr marL="35877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nl-NL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nl-NL" i="1" smtClean="0">
                          <a:latin typeface="Cambria Math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i="1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  <m:r>
                        <a:rPr lang="nl-NL" b="0" i="1" smtClean="0">
                          <a:latin typeface="Cambria Math" panose="02040503050406030204" pitchFamily="18" charset="0"/>
                          <a:ea typeface="Cambria Math"/>
                        </a:rPr>
                        <m:t>=2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0,2</m:t>
                              </m:r>
                            </m:num>
                            <m:den>
                              <m:r>
                                <a:rPr lang="nl-NL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12</m:t>
                              </m:r>
                            </m:den>
                          </m:f>
                        </m:e>
                      </m:rad>
                      <m:r>
                        <a:rPr lang="nl-NL" b="0" i="1" smtClean="0">
                          <a:latin typeface="Cambria Math" panose="02040503050406030204" pitchFamily="18" charset="0"/>
                          <a:ea typeface="Cambria Math"/>
                        </a:rPr>
                        <m:t>=0,81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ea typeface="Cambria Math"/>
                        </a:rPr>
                        <m:t>𝑠</m:t>
                      </m:r>
                    </m:oMath>
                  </m:oMathPara>
                </a14:m>
                <a:endParaRPr lang="nl-NL" i="1" dirty="0"/>
              </a:p>
              <a:p>
                <a:endParaRPr lang="nl-NL" i="1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6494512" cy="4389437"/>
              </a:xfrm>
              <a:blipFill rotWithShape="0">
                <a:blip r:embed="rId2"/>
                <a:stretch>
                  <a:fillRect l="-112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/>
              <p:cNvSpPr txBox="1"/>
              <p:nvPr/>
            </p:nvSpPr>
            <p:spPr>
              <a:xfrm>
                <a:off x="6600056" y="1935164"/>
                <a:ext cx="3528392" cy="906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600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nl-NL" sz="2600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nl-NL" sz="2600" i="1">
                          <a:latin typeface="Cambria Math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sz="2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600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sz="2600" i="1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sz="2600" dirty="0"/>
              </a:p>
            </p:txBody>
          </p:sp>
        </mc:Choice>
        <mc:Fallback xmlns="">
          <p:sp>
            <p:nvSpPr>
              <p:cNvPr id="4" name="Tekstvak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56" y="1935164"/>
                <a:ext cx="3528392" cy="90653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s://i.makeagif.com/media/8-30-2014/64qNV9.gif">
            <a:extLst>
              <a:ext uri="{FF2B5EF4-FFF2-40B4-BE49-F238E27FC236}">
                <a16:creationId xmlns:a16="http://schemas.microsoft.com/office/drawing/2014/main" id="{61560C0C-DCBD-45EC-B240-3B4748F569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5733256"/>
            <a:ext cx="1187897" cy="7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7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2EACD-583E-4C63-A259-49ADAF84E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4.1 Eigenschappen van trillingen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32BBFC-84C8-466E-8C18-309EC42B4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trillingen herkennen en voorbeelden geven van trillingen</a:t>
            </a:r>
          </a:p>
          <a:p>
            <a:pPr lvl="1"/>
            <a:r>
              <a:rPr lang="nl-NL" dirty="0"/>
              <a:t>uitleggen wat een trilling is</a:t>
            </a:r>
          </a:p>
          <a:p>
            <a:pPr lvl="1"/>
            <a:r>
              <a:rPr lang="nl-NL" dirty="0"/>
              <a:t>het verschil uitleggen tussen een trilling en periodieke beweging</a:t>
            </a:r>
          </a:p>
          <a:p>
            <a:pPr lvl="1"/>
            <a:r>
              <a:rPr lang="nl-NL" dirty="0"/>
              <a:t>van trillingen de amplitude en evenwichtsstand bepalen</a:t>
            </a:r>
          </a:p>
          <a:p>
            <a:pPr lvl="1"/>
            <a:r>
              <a:rPr lang="nl-NL" dirty="0"/>
              <a:t>bij uitwijkingen consequent aangeven of ze positief of negatief zijn</a:t>
            </a:r>
          </a:p>
          <a:p>
            <a:pPr lvl="1"/>
            <a:r>
              <a:rPr lang="nl-NL" dirty="0"/>
              <a:t>trillingstijden nauwkeurig bepalen</a:t>
            </a:r>
          </a:p>
          <a:p>
            <a:pPr lvl="1"/>
            <a:r>
              <a:rPr lang="nl-NL" dirty="0"/>
              <a:t>bij een gegeven trillingstijd de frequentie berekenen en andersom</a:t>
            </a:r>
          </a:p>
          <a:p>
            <a:pPr marL="393700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7604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3470176" cy="4389437"/>
          </a:xfrm>
        </p:spPr>
        <p:txBody>
          <a:bodyPr/>
          <a:lstStyle/>
          <a:p>
            <a:r>
              <a:rPr lang="nl-NL" dirty="0"/>
              <a:t>Gegeven</a:t>
            </a:r>
          </a:p>
          <a:p>
            <a:pPr lvl="1"/>
            <a:r>
              <a:rPr lang="nl-NL" i="1" dirty="0"/>
              <a:t>T</a:t>
            </a:r>
            <a:r>
              <a:rPr lang="nl-NL" dirty="0"/>
              <a:t> = 2,0 s</a:t>
            </a:r>
          </a:p>
          <a:p>
            <a:pPr lvl="1"/>
            <a:r>
              <a:rPr lang="nl-NL" i="1" dirty="0"/>
              <a:t>m</a:t>
            </a:r>
            <a:r>
              <a:rPr lang="nl-NL" dirty="0"/>
              <a:t> = 0,25 kg</a:t>
            </a:r>
          </a:p>
          <a:p>
            <a:endParaRPr lang="nl-NL" dirty="0"/>
          </a:p>
          <a:p>
            <a:r>
              <a:rPr lang="nl-NL" dirty="0"/>
              <a:t>Bereken </a:t>
            </a:r>
            <a:r>
              <a:rPr lang="nl-NL" i="1" dirty="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/>
              <p:cNvSpPr txBox="1"/>
              <p:nvPr/>
            </p:nvSpPr>
            <p:spPr>
              <a:xfrm>
                <a:off x="4727848" y="2132856"/>
                <a:ext cx="6696744" cy="4015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nl-NL" sz="260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nl-NL" sz="2600" i="1" smtClean="0">
                          <a:latin typeface="Cambria Math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sz="2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600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sz="2600" i="1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  <m:r>
                        <a:rPr lang="nl-NL" sz="2600" b="0" i="1" smtClean="0">
                          <a:latin typeface="Cambria Math" panose="02040503050406030204" pitchFamily="18" charset="0"/>
                          <a:ea typeface="Cambria Math"/>
                        </a:rPr>
                        <m:t>   →   2=</m:t>
                      </m:r>
                      <m:r>
                        <a:rPr lang="nl-NL" sz="2600" b="0" i="0" smtClean="0">
                          <a:latin typeface="Cambria Math" panose="02040503050406030204" pitchFamily="18" charset="0"/>
                          <a:ea typeface="Cambria Math"/>
                        </a:rPr>
                        <m:t>2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sz="2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0,25</m:t>
                              </m:r>
                            </m:num>
                            <m:den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sz="2600" b="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𝑑𝑒𝑙𝑒𝑛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𝑑𝑜𝑜𝑟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:     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trike="sngStrike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NL" sz="2600" b="0" i="1" strike="sngStrike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0,25</m:t>
                              </m:r>
                            </m:num>
                            <m:den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nl-NL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𝑘𝑤𝑎𝑑𝑟𝑎𝑡𝑒𝑟𝑒𝑛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:           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num>
                        <m:den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nl-NL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𝑘𝑟𝑢𝑖𝑠𝑙𝑖𝑛𝑔𝑠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 …:           1⋅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=0,25</m:t>
                      </m:r>
                      <m:sSup>
                        <m:sSup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=2,5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nl-NL" sz="2600" dirty="0"/>
              </a:p>
            </p:txBody>
          </p:sp>
        </mc:Choice>
        <mc:Fallback xmlns="">
          <p:sp>
            <p:nvSpPr>
              <p:cNvPr id="4" name="Tekstvak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848" y="2132856"/>
                <a:ext cx="6696744" cy="40155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s://timertopia.files.wordpress.com/2012/02/3-minute.gif">
            <a:extLst>
              <a:ext uri="{FF2B5EF4-FFF2-40B4-BE49-F238E27FC236}">
                <a16:creationId xmlns:a16="http://schemas.microsoft.com/office/drawing/2014/main" id="{67D96A12-C0DD-4D49-BFF5-D3705B1BF6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0" y="617536"/>
            <a:ext cx="1475929" cy="11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91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3110136" cy="4389437"/>
          </a:xfrm>
        </p:spPr>
        <p:txBody>
          <a:bodyPr/>
          <a:lstStyle/>
          <a:p>
            <a:r>
              <a:rPr lang="nl-NL" dirty="0"/>
              <a:t>Gegeven</a:t>
            </a:r>
          </a:p>
          <a:p>
            <a:pPr lvl="1"/>
            <a:r>
              <a:rPr lang="nl-NL" i="1" dirty="0"/>
              <a:t>T</a:t>
            </a:r>
            <a:r>
              <a:rPr lang="nl-NL" dirty="0"/>
              <a:t> = 2,5 s</a:t>
            </a:r>
          </a:p>
          <a:p>
            <a:pPr lvl="1"/>
            <a:r>
              <a:rPr lang="nl-NL" dirty="0"/>
              <a:t>C = 10 N/m</a:t>
            </a:r>
          </a:p>
          <a:p>
            <a:endParaRPr lang="nl-NL" dirty="0"/>
          </a:p>
          <a:p>
            <a:r>
              <a:rPr lang="nl-NL" dirty="0"/>
              <a:t>Bereken </a:t>
            </a:r>
            <a:r>
              <a:rPr lang="nl-NL" i="1" dirty="0"/>
              <a:t>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hthoek 3"/>
              <p:cNvSpPr/>
              <p:nvPr/>
            </p:nvSpPr>
            <p:spPr>
              <a:xfrm>
                <a:off x="4079776" y="1657089"/>
                <a:ext cx="7704856" cy="46258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nl-NL" sz="260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nl-NL" sz="2600" i="1" smtClean="0">
                          <a:latin typeface="Cambria Math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sz="2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600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sz="2600" i="1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  <m:r>
                        <a:rPr lang="nl-NL" sz="2600" i="1">
                          <a:latin typeface="Cambria Math" panose="02040503050406030204" pitchFamily="18" charset="0"/>
                          <a:ea typeface="Cambria Math"/>
                        </a:rPr>
                        <m:t>   →   2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  <a:ea typeface="Cambria Math"/>
                        </a:rPr>
                        <m:t>,5</m:t>
                      </m:r>
                      <m:r>
                        <a:rPr lang="nl-NL" sz="2600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nl-NL" sz="2600">
                          <a:latin typeface="Cambria Math" panose="02040503050406030204" pitchFamily="18" charset="0"/>
                          <a:ea typeface="Cambria Math"/>
                        </a:rPr>
                        <m:t>2</m:t>
                      </m:r>
                      <m:r>
                        <a:rPr lang="nl-NL" sz="2600" i="1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sz="2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10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sz="260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i="1">
                          <a:latin typeface="Cambria Math" panose="02040503050406030204" pitchFamily="18" charset="0"/>
                        </a:rPr>
                        <m:t>𝑑𝑒𝑙𝑒𝑛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𝑑𝑜𝑜𝑟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:     </m:t>
                      </m:r>
                      <m:f>
                        <m:fPr>
                          <m:ctrlPr>
                            <a:rPr lang="nl-NL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2,5</m:t>
                          </m:r>
                        </m:num>
                        <m:den>
                          <m:r>
                            <a:rPr lang="nl-NL" sz="2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sz="26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nl-NL" sz="2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nl-NL" sz="2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i="1">
                          <a:latin typeface="Cambria Math" panose="02040503050406030204" pitchFamily="18" charset="0"/>
                        </a:rPr>
                        <m:t>𝑘𝑤𝑎𝑑𝑟𝑎𝑡𝑒𝑟𝑒𝑛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:           </m:t>
                      </m:r>
                      <m:f>
                        <m:fPr>
                          <m:ctrlPr>
                            <a:rPr lang="nl-NL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2,5</m:t>
                              </m:r>
                            </m:e>
                            <m:sup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nl-NL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nl-NL" sz="26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nl-NL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nl-NL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nl-NL" sz="2600" dirty="0"/>
              </a:p>
              <a:p>
                <a:endParaRPr lang="nl-NL" sz="2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i="1" smtClean="0">
                          <a:latin typeface="Cambria Math" panose="02040503050406030204" pitchFamily="18" charset="0"/>
                        </a:rPr>
                        <m:t>𝑘𝑟𝑢𝑖𝑠𝑙𝑖𝑛𝑔𝑠</m:t>
                      </m:r>
                      <m:r>
                        <a:rPr lang="nl-NL" sz="2600" i="1" smtClean="0">
                          <a:latin typeface="Cambria Math" panose="02040503050406030204" pitchFamily="18" charset="0"/>
                        </a:rPr>
                        <m:t> …:           </m:t>
                      </m:r>
                      <m:sSup>
                        <m:sSup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2,5</m:t>
                          </m:r>
                        </m:e>
                        <m:sup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26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nl-NL" sz="2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nl-NL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nl-NL" sz="26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nl-NL" sz="2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=62,5</m:t>
                      </m:r>
                    </m:oMath>
                  </m:oMathPara>
                </a14:m>
                <a:endParaRPr lang="nl-NL" sz="2600" b="0" dirty="0"/>
              </a:p>
              <a:p>
                <a:endParaRPr lang="nl-NL" sz="2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𝑒𝑛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𝑑𝑢𝑠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:                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600" b="0" i="1" smtClean="0">
                              <a:latin typeface="Cambria Math" panose="02040503050406030204" pitchFamily="18" charset="0"/>
                            </a:rPr>
                            <m:t>62,5</m:t>
                          </m:r>
                        </m:num>
                        <m:den>
                          <m:sSup>
                            <m:sSupPr>
                              <m:ctrlP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nl-NL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=1,58 </m:t>
                      </m:r>
                      <m:r>
                        <a:rPr lang="nl-NL" sz="2600" b="0" i="1" smtClean="0">
                          <a:latin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nl-NL" sz="2600" dirty="0"/>
              </a:p>
            </p:txBody>
          </p:sp>
        </mc:Choice>
        <mc:Fallback>
          <p:sp>
            <p:nvSpPr>
              <p:cNvPr id="4" name="Rechthoe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776" y="1657089"/>
                <a:ext cx="7704856" cy="46258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s://timertopia.files.wordpress.com/2012/02/3-minute.gif">
            <a:extLst>
              <a:ext uri="{FF2B5EF4-FFF2-40B4-BE49-F238E27FC236}">
                <a16:creationId xmlns:a16="http://schemas.microsoft.com/office/drawing/2014/main" id="{B19D6C11-9A31-4D6E-B92A-09D444C6EC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0" y="5589240"/>
            <a:ext cx="1475929" cy="11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even opdrachten</a:t>
            </a:r>
          </a:p>
        </p:txBody>
      </p:sp>
    </p:spTree>
    <p:extLst>
      <p:ext uri="{BB962C8B-B14F-4D97-AF65-F5344CB8AC3E}">
        <p14:creationId xmlns:p14="http://schemas.microsoft.com/office/powerpoint/2010/main" val="906667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Eenparig cirkelbeweging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8078688" cy="4389437"/>
              </a:xfrm>
            </p:spPr>
            <p:txBody>
              <a:bodyPr/>
              <a:lstStyle/>
              <a:p>
                <a:r>
                  <a:rPr lang="nl-NL" dirty="0"/>
                  <a:t>cirkelbeweging is wel periodiek, maar is geen trilling</a:t>
                </a:r>
              </a:p>
              <a:p>
                <a:r>
                  <a:rPr lang="nl-NL" dirty="0"/>
                  <a:t>omlooptijd = periode </a:t>
                </a:r>
                <a:r>
                  <a:rPr lang="nl-NL" i="1" dirty="0"/>
                  <a:t>T</a:t>
                </a:r>
              </a:p>
              <a:p>
                <a:endParaRPr lang="nl-NL" dirty="0"/>
              </a:p>
              <a:p>
                <a:r>
                  <a:rPr lang="nl-NL" dirty="0"/>
                  <a:t>baansnelheid </a:t>
                </a:r>
                <a:r>
                  <a:rPr lang="nl-NL" i="1" dirty="0"/>
                  <a:t>v:</a:t>
                </a:r>
              </a:p>
              <a:p>
                <a:endParaRPr lang="nl-NL" i="1" dirty="0"/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𝑎𝑓𝑠𝑡𝑎𝑛𝑑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𝑡𝑖𝑗𝑑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𝑜𝑚𝑡𝑟𝑒𝑘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𝑜𝑚𝑙𝑜𝑜𝑝𝑡𝑖𝑗𝑑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8078688" cy="4389437"/>
              </a:xfrm>
              <a:blipFill>
                <a:blip r:embed="rId2"/>
                <a:stretch>
                  <a:fillRect l="-906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wetenschapsschool.nl/chapter/4-cirkelbewegingen/im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3212976"/>
            <a:ext cx="2148110" cy="22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218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DD0BE-702A-4CB9-B4A1-E3EB50542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6142C852-AF70-46D2-AF2F-3AB9F633BA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Een auto rijdt met een snelheid 30 km/h één heel rondje op een rotonde met een diameter van 20 m.</a:t>
                </a:r>
              </a:p>
              <a:p>
                <a:r>
                  <a:rPr lang="nl-NL" dirty="0"/>
                  <a:t>Vraag: bereken de periode</a:t>
                </a:r>
              </a:p>
              <a:p>
                <a:endParaRPr lang="nl-NL" dirty="0"/>
              </a:p>
              <a:p>
                <a:r>
                  <a:rPr lang="nl-NL" dirty="0"/>
                  <a:t>v = 30 km/h = 8,33 m/s</a:t>
                </a:r>
              </a:p>
              <a:p>
                <a:r>
                  <a:rPr lang="nl-NL" dirty="0"/>
                  <a:t>r = d / 2 = 20/2 = 10 m</a:t>
                </a:r>
              </a:p>
              <a:p>
                <a:endParaRPr lang="nl-NL" dirty="0"/>
              </a:p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  →  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⋅10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8,33</m:t>
                        </m:r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=7,5 </m:t>
                    </m:r>
                    <m:r>
                      <m:rPr>
                        <m:sty m:val="p"/>
                      </m:rPr>
                      <a:rPr lang="nl-NL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nl-NL" dirty="0"/>
              </a:p>
              <a:p>
                <a:endParaRPr lang="nl-NL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6142C852-AF70-46D2-AF2F-3AB9F633BA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s://timertopia.files.wordpress.com/2012/02/3-minute.gif">
            <a:extLst>
              <a:ext uri="{FF2B5EF4-FFF2-40B4-BE49-F238E27FC236}">
                <a16:creationId xmlns:a16="http://schemas.microsoft.com/office/drawing/2014/main" id="{F77B5A62-B046-47F7-BA16-55A02684B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0" y="5589240"/>
            <a:ext cx="1475929" cy="11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5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923950"/>
          </a:xfrm>
        </p:spPr>
        <p:txBody>
          <a:bodyPr/>
          <a:lstStyle/>
          <a:p>
            <a:r>
              <a:rPr lang="nl-NL" dirty="0"/>
              <a:t>Kracht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7430616" cy="4389437"/>
          </a:xfrm>
        </p:spPr>
        <p:txBody>
          <a:bodyPr/>
          <a:lstStyle/>
          <a:p>
            <a:r>
              <a:rPr lang="nl-NL" dirty="0"/>
              <a:t>Eerste wet van Newton: geen kracht dan is snelheid constant (of nul)</a:t>
            </a:r>
          </a:p>
          <a:p>
            <a:endParaRPr lang="nl-NL" dirty="0"/>
          </a:p>
          <a:p>
            <a:r>
              <a:rPr lang="nl-NL" dirty="0"/>
              <a:t>Is de </a:t>
            </a:r>
            <a:r>
              <a:rPr lang="nl-NL" i="1" dirty="0"/>
              <a:t>snelheid</a:t>
            </a:r>
            <a:r>
              <a:rPr lang="nl-NL" dirty="0"/>
              <a:t> constant als je met een snelheid van 5 m/s rondjes rijdt op het schoolplein?</a:t>
            </a:r>
          </a:p>
          <a:p>
            <a:endParaRPr lang="nl-NL" dirty="0"/>
          </a:p>
          <a:p>
            <a:r>
              <a:rPr lang="nl-NL" dirty="0"/>
              <a:t>Nee, de </a:t>
            </a:r>
            <a:r>
              <a:rPr lang="nl-NL" i="1" dirty="0"/>
              <a:t>grootte</a:t>
            </a:r>
            <a:r>
              <a:rPr lang="nl-NL" dirty="0"/>
              <a:t> van de snelheid is wel constant maar de </a:t>
            </a:r>
            <a:r>
              <a:rPr lang="nl-NL" i="1" dirty="0"/>
              <a:t>richting </a:t>
            </a:r>
            <a:r>
              <a:rPr lang="nl-NL" dirty="0"/>
              <a:t>niet</a:t>
            </a:r>
          </a:p>
          <a:p>
            <a:r>
              <a:rPr lang="nl-NL" dirty="0"/>
              <a:t>De eerste wet van Newton geldt dus niet!</a:t>
            </a:r>
          </a:p>
          <a:p>
            <a:r>
              <a:rPr lang="nl-NL" dirty="0"/>
              <a:t>Voor een cirkelbeweging is </a:t>
            </a:r>
            <a:r>
              <a:rPr lang="nl-NL" dirty="0" err="1"/>
              <a:t>wèl</a:t>
            </a:r>
            <a:r>
              <a:rPr lang="nl-NL" dirty="0"/>
              <a:t> een kracht nodig.</a:t>
            </a:r>
          </a:p>
        </p:txBody>
      </p:sp>
      <p:pic>
        <p:nvPicPr>
          <p:cNvPr id="2050" name="Picture 2" descr="http://www.wisfaq.nl/bestanden/q77237img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17"/>
          <a:stretch/>
        </p:blipFill>
        <p:spPr bwMode="auto">
          <a:xfrm>
            <a:off x="8616280" y="3140968"/>
            <a:ext cx="3096343" cy="326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Middelpuntzoekende kracht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Bij een eenparige cirkelbeweging geldt:</a:t>
                </a:r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𝑠𝑜𝑚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𝑚𝑝𝑧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marL="715963" indent="0">
                  <a:buNone/>
                </a:pPr>
                <a:endParaRPr lang="nl-NL" dirty="0"/>
              </a:p>
              <a:p>
                <a:pPr marL="263525" indent="-263525"/>
                <a:r>
                  <a:rPr lang="nl-NL" dirty="0"/>
                  <a:t>Middelpuntzoekende kracht is altijd naar het midden van de baan gericht</a:t>
                </a:r>
              </a:p>
              <a:p>
                <a:pPr marL="263525" indent="-263525"/>
                <a:r>
                  <a:rPr lang="nl-NL" dirty="0"/>
                  <a:t>Middelpuntzoekende kracht is het gevolg van andere krachten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3654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1: maan om de aarde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694312" cy="4389437"/>
          </a:xfrm>
        </p:spPr>
        <p:txBody>
          <a:bodyPr/>
          <a:lstStyle/>
          <a:p>
            <a:r>
              <a:rPr lang="nl-NL" dirty="0"/>
              <a:t>Welke kracht zorgt voor de middelpuntzoekende kracht?</a:t>
            </a:r>
          </a:p>
          <a:p>
            <a:endParaRPr lang="nl-NL" dirty="0"/>
          </a:p>
          <a:p>
            <a:r>
              <a:rPr lang="nl-NL" dirty="0"/>
              <a:t>aantrekkingskracht of zwaartekracht</a:t>
            </a:r>
          </a:p>
        </p:txBody>
      </p:sp>
      <p:pic>
        <p:nvPicPr>
          <p:cNvPr id="3074" name="Picture 2" descr="supportBinaryFiles_referenceId_1_supportId_939261 (271×25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564904"/>
            <a:ext cx="2581275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6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2: auto in de bocht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558408" cy="4389437"/>
          </a:xfrm>
        </p:spPr>
        <p:txBody>
          <a:bodyPr/>
          <a:lstStyle/>
          <a:p>
            <a:r>
              <a:rPr lang="nl-NL" dirty="0"/>
              <a:t>Welke kracht zorgt voor de middelpuntzoekende kracht?</a:t>
            </a:r>
          </a:p>
          <a:p>
            <a:endParaRPr lang="nl-NL" dirty="0"/>
          </a:p>
          <a:p>
            <a:r>
              <a:rPr lang="nl-NL" dirty="0"/>
              <a:t>wrijvingskracht</a:t>
            </a:r>
          </a:p>
        </p:txBody>
      </p:sp>
      <p:pic>
        <p:nvPicPr>
          <p:cNvPr id="4098" name="Picture 2" descr="im4.png (494×46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924944"/>
            <a:ext cx="2786333" cy="262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77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3: steile wand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342384" cy="4389437"/>
          </a:xfrm>
        </p:spPr>
        <p:txBody>
          <a:bodyPr/>
          <a:lstStyle/>
          <a:p>
            <a:r>
              <a:rPr lang="nl-NL" dirty="0"/>
              <a:t>Welke kracht zorgt voor de middelpuntzoekende kracht?</a:t>
            </a:r>
          </a:p>
          <a:p>
            <a:endParaRPr lang="nl-NL" dirty="0"/>
          </a:p>
          <a:p>
            <a:r>
              <a:rPr lang="nl-NL" dirty="0"/>
              <a:t>Normaalkracht</a:t>
            </a:r>
          </a:p>
        </p:txBody>
      </p:sp>
      <p:pic>
        <p:nvPicPr>
          <p:cNvPr id="5122" name="Picture 2" descr="http://www.motorbeursutrecht.nl/~/media/motorR/Images/Bezoeker-2016/Activiteiten/SteileWand1.jpg?la=nl-NL&amp;h=333&amp;w=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4420777"/>
            <a:ext cx="2808312" cy="187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ytimg.com/vi/uE7wWSJVwck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276350"/>
            <a:ext cx="3276129" cy="245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38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Periodieke beweging</a:t>
            </a: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Bewegingen, signalen die zich herhalen heten periodieke bewegingen</a:t>
            </a:r>
          </a:p>
          <a:p>
            <a:r>
              <a:rPr lang="nl-NL" dirty="0"/>
              <a:t>voorbeelden:</a:t>
            </a:r>
          </a:p>
          <a:p>
            <a:pPr lvl="1"/>
            <a:r>
              <a:rPr lang="nl-NL" dirty="0"/>
              <a:t>trillende snaar,</a:t>
            </a:r>
          </a:p>
          <a:p>
            <a:pPr lvl="1"/>
            <a:r>
              <a:rPr lang="nl-NL" dirty="0"/>
              <a:t>slinger</a:t>
            </a:r>
          </a:p>
          <a:p>
            <a:pPr lvl="1"/>
            <a:r>
              <a:rPr lang="nl-NL" dirty="0"/>
              <a:t>hart</a:t>
            </a:r>
          </a:p>
          <a:p>
            <a:pPr lvl="1"/>
            <a:r>
              <a:rPr lang="nl-NL" dirty="0"/>
              <a:t>eb en vloed</a:t>
            </a:r>
          </a:p>
          <a:p>
            <a:pPr lvl="1"/>
            <a:r>
              <a:rPr lang="nl-NL" dirty="0"/>
              <a:t>aarde om de zon</a:t>
            </a:r>
          </a:p>
          <a:p>
            <a:pPr lvl="1"/>
            <a:endParaRPr lang="nl-NL" dirty="0"/>
          </a:p>
        </p:txBody>
      </p:sp>
      <p:pic>
        <p:nvPicPr>
          <p:cNvPr id="6148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2997200"/>
            <a:ext cx="40671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B5452-6EEE-4088-AEDB-BD5984DA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73A770F0-014A-4738-9DB0-47C49614AC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Een auto met een massa van 1200 kg rijdt met een snelheid 30 km/h één heel rondje op een rotonde met een diameter van 20 m.</a:t>
                </a:r>
              </a:p>
              <a:p>
                <a:r>
                  <a:rPr lang="nl-NL" dirty="0"/>
                  <a:t>Vraag: bereken de middelpuntzoekende kracht</a:t>
                </a:r>
              </a:p>
              <a:p>
                <a:endParaRPr lang="nl-NL" dirty="0"/>
              </a:p>
              <a:p>
                <a:r>
                  <a:rPr lang="nl-NL" dirty="0"/>
                  <a:t>v = 30 km/h = 8,33 m/s</a:t>
                </a:r>
              </a:p>
              <a:p>
                <a:r>
                  <a:rPr lang="nl-NL" dirty="0"/>
                  <a:t>r = d / 2 = 10 m</a:t>
                </a:r>
              </a:p>
              <a:p>
                <a:endParaRPr lang="nl-NL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𝑚𝑝𝑧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1200⋅</m:t>
                            </m:r>
                            <m:sSup>
                              <m:sSupPr>
                                <m:ctrlPr>
                                  <a:rPr lang="nl-NL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b="0" i="1" smtClean="0">
                                    <a:latin typeface="Cambria Math" panose="02040503050406030204" pitchFamily="18" charset="0"/>
                                  </a:rPr>
                                  <m:t>8,33</m:t>
                                </m:r>
                              </m:e>
                              <m:sup>
                                <m:r>
                                  <a:rPr lang="nl-NL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=8327 </m:t>
                    </m:r>
                    <m:r>
                      <m:rPr>
                        <m:sty m:val="p"/>
                      </m:rPr>
                      <a:rPr lang="nl-NL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=8,3 </m:t>
                    </m:r>
                    <m:r>
                      <m:rPr>
                        <m:sty m:val="p"/>
                      </m:rPr>
                      <a:rPr lang="nl-NL" b="0" i="0" smtClean="0">
                        <a:latin typeface="Cambria Math" panose="02040503050406030204" pitchFamily="18" charset="0"/>
                      </a:rPr>
                      <m:t>kN</m:t>
                    </m:r>
                  </m:oMath>
                </a14:m>
                <a:endParaRPr lang="nl-NL" dirty="0"/>
              </a:p>
              <a:p>
                <a:endParaRPr lang="nl-NL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73A770F0-014A-4738-9DB0-47C49614AC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s://timertopia.files.wordpress.com/2012/02/3-minute.gif">
            <a:extLst>
              <a:ext uri="{FF2B5EF4-FFF2-40B4-BE49-F238E27FC236}">
                <a16:creationId xmlns:a16="http://schemas.microsoft.com/office/drawing/2014/main" id="{970EFD0E-C151-4D0E-9C55-8E2FE95F81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0" y="5589240"/>
            <a:ext cx="1475929" cy="11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93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24763-158F-4E8C-9911-F1D9CCE8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5F90880A-5EF8-474F-B6DE-17835177E2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Herschrijf de formule: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𝑚𝑝𝑧</m:t>
                        </m:r>
                      </m:sub>
                    </m:sSub>
                    <m:r>
                      <a:rPr lang="nl-NL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nl-NL" i="1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nl-NL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nl-NL" dirty="0"/>
              </a:p>
              <a:p>
                <a:pPr marL="0" indent="0">
                  <a:buNone/>
                </a:pPr>
                <a:endParaRPr lang="nl-NL" dirty="0"/>
              </a:p>
              <a:p>
                <a:r>
                  <a:rPr lang="nl-NL" i="1" dirty="0"/>
                  <a:t>r = ?</a:t>
                </a:r>
              </a:p>
              <a:p>
                <a:endParaRPr lang="nl-NL" i="1" dirty="0"/>
              </a:p>
              <a:p>
                <a:pPr marL="6302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𝐾𝑟𝑢𝑖𝑠𝑙𝑖𝑛𝑔𝑠𝑣𝑒𝑟𝑚𝑒𝑛𝑖𝑔𝑣𝑢𝑙𝑑𝑖𝑔𝑒𝑛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𝑚𝑝𝑧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nl-NL" b="0" i="1" dirty="0"/>
              </a:p>
              <a:p>
                <a:pPr marL="630238" indent="0">
                  <a:buNone/>
                </a:pPr>
                <a:endParaRPr lang="nl-NL" b="0" i="1" dirty="0"/>
              </a:p>
              <a:p>
                <a:pPr marL="6302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𝐷𝑒𝑙𝑒𝑛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𝑑𝑜𝑜𝑟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𝑚𝑝𝑧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b="0" i="1" strike="sngStrike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trike="sngStrike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nl-NL" b="0" i="1" strike="sngStrike" smtClean="0">
                                  <a:latin typeface="Cambria Math" panose="02040503050406030204" pitchFamily="18" charset="0"/>
                                </a:rPr>
                                <m:t>𝑚𝑝𝑧</m:t>
                              </m:r>
                            </m:sub>
                          </m:s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nl-NL" b="0" i="1" strike="sngStrike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trike="sngStrike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nl-NL" b="0" i="1" strike="sngStrike" smtClean="0">
                                  <a:latin typeface="Cambria Math" panose="02040503050406030204" pitchFamily="18" charset="0"/>
                                </a:rPr>
                                <m:t>𝑚𝑝𝑧</m:t>
                              </m:r>
                            </m:sub>
                          </m:sSub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𝑚𝑝𝑧</m:t>
                              </m:r>
                            </m:sub>
                          </m:sSub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→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𝑚𝑝𝑧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NL" i="1" dirty="0"/>
              </a:p>
              <a:p>
                <a:pPr marL="0" indent="0">
                  <a:buNone/>
                </a:pPr>
                <a:endParaRPr lang="nl-NL" i="1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5F90880A-5EF8-474F-B6DE-17835177E2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s://timertopia.files.wordpress.com/2012/02/3-minute.gif">
            <a:extLst>
              <a:ext uri="{FF2B5EF4-FFF2-40B4-BE49-F238E27FC236}">
                <a16:creationId xmlns:a16="http://schemas.microsoft.com/office/drawing/2014/main" id="{298F813A-5889-4503-A2F7-59915EF0C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0" y="5589240"/>
            <a:ext cx="1475929" cy="11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386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24763-158F-4E8C-9911-F1D9CCE8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635918"/>
          </a:xfrm>
        </p:spPr>
        <p:txBody>
          <a:bodyPr/>
          <a:lstStyle/>
          <a:p>
            <a:r>
              <a:rPr lang="nl-NL" dirty="0"/>
              <a:t>Oefenen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5F90880A-5EF8-474F-B6DE-17835177E2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96752"/>
                <a:ext cx="10972800" cy="5127849"/>
              </a:xfrm>
            </p:spPr>
            <p:txBody>
              <a:bodyPr/>
              <a:lstStyle/>
              <a:p>
                <a:r>
                  <a:rPr lang="nl-NL" dirty="0"/>
                  <a:t>Herschrijf de formule: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𝑚𝑝𝑧</m:t>
                        </m:r>
                      </m:sub>
                    </m:sSub>
                    <m:r>
                      <a:rPr lang="nl-NL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nl-NL" i="1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nl-NL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nl-NL" dirty="0"/>
              </a:p>
              <a:p>
                <a:r>
                  <a:rPr lang="nl-NL" i="1" dirty="0"/>
                  <a:t>v = ?</a:t>
                </a:r>
              </a:p>
              <a:p>
                <a:endParaRPr lang="nl-NL" i="1" dirty="0"/>
              </a:p>
              <a:p>
                <a:pPr marL="6302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𝐾𝑟𝑢𝑖𝑠𝑙𝑖𝑛𝑔𝑠𝑣𝑒𝑟𝑚𝑒𝑛𝑖𝑔𝑣𝑢𝑙𝑑𝑖𝑔𝑒𝑛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𝑚𝑝𝑧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nl-NL" b="0" i="1" dirty="0"/>
              </a:p>
              <a:p>
                <a:pPr marL="630238" indent="0">
                  <a:buNone/>
                </a:pPr>
                <a:endParaRPr lang="nl-NL" b="0" i="1" dirty="0"/>
              </a:p>
              <a:p>
                <a:pPr marL="6302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𝐷𝑒𝑙𝑒𝑛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𝑑𝑜𝑜𝑟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:           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𝑚𝑝𝑧</m:t>
                              </m:r>
                            </m:sub>
                          </m:s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trike="sngStrike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nl-NL" b="0" i="1" strike="sngStrike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→  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𝑚𝑝𝑧</m:t>
                              </m:r>
                            </m:sub>
                          </m:s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nl-NL" i="1" dirty="0"/>
              </a:p>
              <a:p>
                <a:pPr marL="630238" indent="0">
                  <a:buNone/>
                </a:pPr>
                <a:endParaRPr lang="nl-NL" i="1" dirty="0"/>
              </a:p>
              <a:p>
                <a:pPr marL="6302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𝑒𝑛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𝑤𝑜𝑟𝑡𝑒𝑙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: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𝑚𝑝𝑧</m:t>
                                  </m:r>
                                </m:sub>
                              </m:sSub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i="1" dirty="0"/>
              </a:p>
              <a:p>
                <a:pPr marL="0" indent="0">
                  <a:buNone/>
                </a:pPr>
                <a:endParaRPr lang="nl-NL" i="1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5F90880A-5EF8-474F-B6DE-17835177E2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96752"/>
                <a:ext cx="10972800" cy="5127849"/>
              </a:xfrm>
              <a:blipFill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s://timertopia.files.wordpress.com/2012/02/3-minute.gif">
            <a:extLst>
              <a:ext uri="{FF2B5EF4-FFF2-40B4-BE49-F238E27FC236}">
                <a16:creationId xmlns:a16="http://schemas.microsoft.com/office/drawing/2014/main" id="{298F813A-5889-4503-A2F7-59915EF0C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0" y="5589240"/>
            <a:ext cx="1475929" cy="11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635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even opdrachten</a:t>
            </a:r>
          </a:p>
        </p:txBody>
      </p:sp>
    </p:spTree>
    <p:extLst>
      <p:ext uri="{BB962C8B-B14F-4D97-AF65-F5344CB8AC3E}">
        <p14:creationId xmlns:p14="http://schemas.microsoft.com/office/powerpoint/2010/main" val="3742632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Periode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5990456" cy="4389437"/>
              </a:xfrm>
            </p:spPr>
            <p:txBody>
              <a:bodyPr/>
              <a:lstStyle/>
              <a:p>
                <a:r>
                  <a:rPr lang="nl-NL" dirty="0"/>
                  <a:t>periode of trillingstijd </a:t>
                </a:r>
                <a:r>
                  <a:rPr lang="nl-NL" i="1" dirty="0"/>
                  <a:t>T </a:t>
                </a:r>
                <a:r>
                  <a:rPr lang="nl-NL" dirty="0"/>
                  <a:t>is de tijd waarna het geheel zich herhaalt</a:t>
                </a:r>
              </a:p>
              <a:p>
                <a:endParaRPr lang="nl-NL" i="1" dirty="0"/>
              </a:p>
              <a:p>
                <a:r>
                  <a:rPr lang="nl-NL" dirty="0"/>
                  <a:t>frequentie </a:t>
                </a:r>
                <a:r>
                  <a:rPr lang="nl-NL" i="1" dirty="0"/>
                  <a:t>f</a:t>
                </a:r>
                <a:r>
                  <a:rPr lang="nl-NL" dirty="0"/>
                  <a:t> is het aantal trillingen per seconde</a:t>
                </a:r>
              </a:p>
              <a:p>
                <a:endParaRPr lang="nl-NL" dirty="0"/>
              </a:p>
              <a:p>
                <a:pPr marL="990600" indent="0">
                  <a:buNone/>
                  <a:tabLst>
                    <a:tab pos="715963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5990456" cy="4389437"/>
              </a:xfrm>
              <a:blipFill rotWithShape="0">
                <a:blip r:embed="rId2"/>
                <a:stretch>
                  <a:fillRect l="-1221" t="-1110" r="-40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1442657853be74f9118f909ef60f4ed917b8133350.jpg (182×203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0"/>
          <a:stretch/>
        </p:blipFill>
        <p:spPr bwMode="auto">
          <a:xfrm>
            <a:off x="8184232" y="2420888"/>
            <a:ext cx="2808312" cy="290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echte verbindingslijn met pijl 4"/>
          <p:cNvCxnSpPr/>
          <p:nvPr/>
        </p:nvCxnSpPr>
        <p:spPr>
          <a:xfrm>
            <a:off x="8760296" y="2276872"/>
            <a:ext cx="1368152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 flipH="1">
            <a:off x="9336360" y="174319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76868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Trilling</a:t>
            </a:r>
          </a:p>
        </p:txBody>
      </p:sp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Periodieke beweging rond evenwichtsstand heet trilling</a:t>
            </a:r>
          </a:p>
          <a:p>
            <a:r>
              <a:rPr lang="nl-NL" dirty="0"/>
              <a:t>voorbeelden</a:t>
            </a:r>
          </a:p>
          <a:p>
            <a:pPr lvl="1"/>
            <a:r>
              <a:rPr lang="nl-NL" dirty="0"/>
              <a:t>slinger</a:t>
            </a:r>
          </a:p>
          <a:p>
            <a:pPr lvl="1"/>
            <a:r>
              <a:rPr lang="nl-NL" dirty="0"/>
              <a:t>snaar</a:t>
            </a:r>
          </a:p>
          <a:p>
            <a:pPr lvl="1"/>
            <a:r>
              <a:rPr lang="nl-NL" dirty="0"/>
              <a:t>zaagtand</a:t>
            </a:r>
          </a:p>
          <a:p>
            <a:pPr lvl="1"/>
            <a:endParaRPr lang="nl-NL" dirty="0"/>
          </a:p>
          <a:p>
            <a:r>
              <a:rPr lang="nl-NL" dirty="0"/>
              <a:t>maximale </a:t>
            </a:r>
            <a:r>
              <a:rPr lang="nl-NL" i="1" dirty="0"/>
              <a:t>uitwijking</a:t>
            </a:r>
            <a:r>
              <a:rPr lang="nl-NL" dirty="0"/>
              <a:t> </a:t>
            </a:r>
            <a:r>
              <a:rPr lang="nl-NL" i="1" dirty="0"/>
              <a:t>u</a:t>
            </a:r>
            <a:r>
              <a:rPr lang="nl-NL" dirty="0"/>
              <a:t> heet </a:t>
            </a:r>
            <a:r>
              <a:rPr lang="nl-NL" i="1" dirty="0"/>
              <a:t>amplitude</a:t>
            </a:r>
            <a:r>
              <a:rPr lang="nl-NL" dirty="0"/>
              <a:t> </a:t>
            </a:r>
            <a:r>
              <a:rPr lang="nl-NL" i="1" dirty="0"/>
              <a:t>A</a:t>
            </a:r>
          </a:p>
        </p:txBody>
      </p:sp>
      <p:pic>
        <p:nvPicPr>
          <p:cNvPr id="7172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996952"/>
            <a:ext cx="5172282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4, 6, 8, 11, 12, 14, 16, 18, 20</a:t>
            </a:r>
          </a:p>
        </p:txBody>
      </p:sp>
    </p:spTree>
    <p:extLst>
      <p:ext uri="{BB962C8B-B14F-4D97-AF65-F5344CB8AC3E}">
        <p14:creationId xmlns:p14="http://schemas.microsoft.com/office/powerpoint/2010/main" val="39460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4.2 Trillingen in diagrammen en formules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deze paragraaf kun je:</a:t>
            </a:r>
          </a:p>
          <a:p>
            <a:pPr lvl="1"/>
            <a:r>
              <a:rPr lang="nl-NL" dirty="0"/>
              <a:t>uit een (</a:t>
            </a:r>
            <a:r>
              <a:rPr lang="nl-NL" dirty="0" err="1"/>
              <a:t>u,t</a:t>
            </a:r>
            <a:r>
              <a:rPr lang="nl-NL" dirty="0"/>
              <a:t>)-diagram trillingstijd (= periode) en amplitude aflezen</a:t>
            </a:r>
          </a:p>
          <a:p>
            <a:pPr lvl="1"/>
            <a:r>
              <a:rPr lang="nl-NL" dirty="0"/>
              <a:t>aan een (</a:t>
            </a:r>
            <a:r>
              <a:rPr lang="nl-NL" dirty="0" err="1"/>
              <a:t>u,t</a:t>
            </a:r>
            <a:r>
              <a:rPr lang="nl-NL" dirty="0"/>
              <a:t>)-diagram herkennen of een trilling harmonisch is</a:t>
            </a:r>
          </a:p>
          <a:p>
            <a:pPr lvl="1"/>
            <a:r>
              <a:rPr lang="nl-NL" dirty="0"/>
              <a:t>beelden van een oscilloscoop interpreteren</a:t>
            </a:r>
          </a:p>
          <a:p>
            <a:pPr lvl="1"/>
            <a:r>
              <a:rPr lang="nl-NL" dirty="0"/>
              <a:t>uitleggen wat een ecg is</a:t>
            </a:r>
          </a:p>
        </p:txBody>
      </p:sp>
    </p:spTree>
    <p:extLst>
      <p:ext uri="{BB962C8B-B14F-4D97-AF65-F5344CB8AC3E}">
        <p14:creationId xmlns:p14="http://schemas.microsoft.com/office/powerpoint/2010/main" val="60897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Harmonische trilling</a:t>
            </a:r>
          </a:p>
        </p:txBody>
      </p:sp>
      <p:sp>
        <p:nvSpPr>
          <p:cNvPr id="819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Als de beweging sinus-vormig is noemen we dat een </a:t>
            </a:r>
            <a:r>
              <a:rPr lang="nl-NL" i="1" dirty="0"/>
              <a:t>harmonische</a:t>
            </a:r>
            <a:r>
              <a:rPr lang="nl-NL" dirty="0"/>
              <a:t> trilling</a:t>
            </a:r>
          </a:p>
          <a:p>
            <a:r>
              <a:rPr lang="nl-NL" dirty="0"/>
              <a:t>voorbeelden</a:t>
            </a:r>
          </a:p>
          <a:p>
            <a:pPr lvl="1"/>
            <a:r>
              <a:rPr lang="nl-NL" dirty="0"/>
              <a:t>slinger</a:t>
            </a:r>
          </a:p>
          <a:p>
            <a:pPr lvl="1"/>
            <a:r>
              <a:rPr lang="nl-NL" dirty="0"/>
              <a:t>massa aan een veer</a:t>
            </a:r>
          </a:p>
          <a:p>
            <a:pPr lvl="1"/>
            <a:r>
              <a:rPr lang="nl-NL" dirty="0"/>
              <a:t>snaar</a:t>
            </a:r>
          </a:p>
          <a:p>
            <a:pPr lvl="1"/>
            <a:r>
              <a:rPr lang="nl-NL" dirty="0"/>
              <a:t>trillende ruit</a:t>
            </a:r>
          </a:p>
        </p:txBody>
      </p:sp>
      <p:pic>
        <p:nvPicPr>
          <p:cNvPr id="8196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997200"/>
            <a:ext cx="340836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Oscilloscoop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846440" cy="4389437"/>
          </a:xfrm>
        </p:spPr>
        <p:txBody>
          <a:bodyPr/>
          <a:lstStyle/>
          <a:p>
            <a:r>
              <a:rPr lang="nl-NL" dirty="0"/>
              <a:t>Met een oscilloscoop kun je trillingen zichtbaar maken</a:t>
            </a:r>
          </a:p>
          <a:p>
            <a:r>
              <a:rPr lang="nl-NL" dirty="0"/>
              <a:t>horizontaal en verticaal 10 hokjes (</a:t>
            </a:r>
            <a:r>
              <a:rPr lang="nl-NL" dirty="0" err="1"/>
              <a:t>divisions</a:t>
            </a:r>
            <a:r>
              <a:rPr lang="nl-NL" dirty="0"/>
              <a:t>)</a:t>
            </a:r>
          </a:p>
          <a:p>
            <a:r>
              <a:rPr lang="nl-NL" dirty="0"/>
              <a:t>verticaal: … V / div</a:t>
            </a:r>
          </a:p>
          <a:p>
            <a:r>
              <a:rPr lang="nl-NL" dirty="0"/>
              <a:t>horizontaal: … s / div</a:t>
            </a:r>
          </a:p>
        </p:txBody>
      </p:sp>
      <p:pic>
        <p:nvPicPr>
          <p:cNvPr id="2050" name="Picture 2" descr="hameg.jpg (854×46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204864"/>
            <a:ext cx="527852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783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1063</TotalTime>
  <Words>984</Words>
  <Application>Microsoft Office PowerPoint</Application>
  <PresentationFormat>Breedbeeld</PresentationFormat>
  <Paragraphs>191</Paragraphs>
  <Slides>33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9" baseType="lpstr">
      <vt:lpstr>Calibri</vt:lpstr>
      <vt:lpstr>Cambria Math</vt:lpstr>
      <vt:lpstr>Constantia</vt:lpstr>
      <vt:lpstr>Wingdings</vt:lpstr>
      <vt:lpstr>Wingdings 2</vt:lpstr>
      <vt:lpstr>Stroom</vt:lpstr>
      <vt:lpstr>Trillingen en Cirkelbewegingen </vt:lpstr>
      <vt:lpstr>4.1 Eigenschappen van trillingen</vt:lpstr>
      <vt:lpstr>Periodieke beweging</vt:lpstr>
      <vt:lpstr>Periode</vt:lpstr>
      <vt:lpstr>Trilling</vt:lpstr>
      <vt:lpstr>Opdrachten</vt:lpstr>
      <vt:lpstr>4.2 Trillingen in diagrammen en formules</vt:lpstr>
      <vt:lpstr>Harmonische trilling</vt:lpstr>
      <vt:lpstr>Oscilloscoop</vt:lpstr>
      <vt:lpstr>Opdrachten</vt:lpstr>
      <vt:lpstr>4.3 Demping en resonantie</vt:lpstr>
      <vt:lpstr>Eigenfrequentie </vt:lpstr>
      <vt:lpstr>Demping</vt:lpstr>
      <vt:lpstr>Resonantie = meetrillen</vt:lpstr>
      <vt:lpstr>Twee stemvorken</vt:lpstr>
      <vt:lpstr>Glas breken</vt:lpstr>
      <vt:lpstr>Tacoma Narrows Bridge</vt:lpstr>
      <vt:lpstr>Massa-veer-systeem</vt:lpstr>
      <vt:lpstr>Oefenen 1</vt:lpstr>
      <vt:lpstr>Oefenen 2</vt:lpstr>
      <vt:lpstr>Oefenen 3</vt:lpstr>
      <vt:lpstr>Maken</vt:lpstr>
      <vt:lpstr>Eenparig cirkelbeweging</vt:lpstr>
      <vt:lpstr>Oefenen</vt:lpstr>
      <vt:lpstr>Kracht</vt:lpstr>
      <vt:lpstr>Middelpuntzoekende kracht</vt:lpstr>
      <vt:lpstr>Voorbeeld 1: maan om de aarde</vt:lpstr>
      <vt:lpstr>Voorbeeld 2: auto in de bocht</vt:lpstr>
      <vt:lpstr>Voorbeeld 3: steile wand</vt:lpstr>
      <vt:lpstr>Oefenen</vt:lpstr>
      <vt:lpstr>Oefenen</vt:lpstr>
      <vt:lpstr>Oefenen</vt:lpstr>
      <vt:lpstr>Huiswerk</vt:lpstr>
    </vt:vector>
  </TitlesOfParts>
  <Company>DNC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Momenten</dc:title>
  <dc:creator>kru</dc:creator>
  <cp:lastModifiedBy>inus kruise</cp:lastModifiedBy>
  <cp:revision>88</cp:revision>
  <dcterms:created xsi:type="dcterms:W3CDTF">2010-09-05T08:50:00Z</dcterms:created>
  <dcterms:modified xsi:type="dcterms:W3CDTF">2020-03-29T09:11:26Z</dcterms:modified>
</cp:coreProperties>
</file>